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3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54EB49D-5202-4816-ACA5-E563B8F4DD0D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A72F321-DCC1-4886-9950-7FC08FBD6A35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B49D-5202-4816-ACA5-E563B8F4DD0D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F321-DCC1-4886-9950-7FC08FBD6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B49D-5202-4816-ACA5-E563B8F4DD0D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F321-DCC1-4886-9950-7FC08FBD6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B49D-5202-4816-ACA5-E563B8F4DD0D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F321-DCC1-4886-9950-7FC08FBD6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B49D-5202-4816-ACA5-E563B8F4DD0D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F321-DCC1-4886-9950-7FC08FBD6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B49D-5202-4816-ACA5-E563B8F4DD0D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F321-DCC1-4886-9950-7FC08FBD6A3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B49D-5202-4816-ACA5-E563B8F4DD0D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F321-DCC1-4886-9950-7FC08FBD6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B49D-5202-4816-ACA5-E563B8F4DD0D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F321-DCC1-4886-9950-7FC08FBD6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B49D-5202-4816-ACA5-E563B8F4DD0D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F321-DCC1-4886-9950-7FC08FBD6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B49D-5202-4816-ACA5-E563B8F4DD0D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F321-DCC1-4886-9950-7FC08FBD6A35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B49D-5202-4816-ACA5-E563B8F4DD0D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F321-DCC1-4886-9950-7FC08FBD6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54EB49D-5202-4816-ACA5-E563B8F4DD0D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A72F321-DCC1-4886-9950-7FC08FBD6A3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DupXDD87oH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Acids and Bases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77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Acids and Bases in Foods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2323652"/>
            <a:ext cx="3553609" cy="350897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Most bases in foods are strong, but with low concentration, so they are safe</a:t>
            </a:r>
          </a:p>
          <a:p>
            <a:r>
              <a:rPr lang="en-US" dirty="0" smtClean="0"/>
              <a:t>Most acids in foods are weak acids, so they are generally safe</a:t>
            </a:r>
          </a:p>
          <a:p>
            <a:pPr lvl="1"/>
            <a:r>
              <a:rPr lang="en-US" dirty="0" smtClean="0"/>
              <a:t>May sting eyes or open cuts (ex: citrus fruits)</a:t>
            </a:r>
          </a:p>
          <a:p>
            <a:r>
              <a:rPr lang="en-US" dirty="0" smtClean="0"/>
              <a:t>Very few foods have pH of exactly 7</a:t>
            </a:r>
          </a:p>
          <a:p>
            <a:pPr lvl="1"/>
            <a:r>
              <a:rPr lang="en-US" dirty="0" smtClean="0"/>
              <a:t>Except distilled water</a:t>
            </a:r>
          </a:p>
          <a:p>
            <a:r>
              <a:rPr lang="en-US" dirty="0" smtClean="0"/>
              <a:t>pH balance is essential in making baked goods rise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38400"/>
            <a:ext cx="3586015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012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Acids and Bases in the 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286000"/>
            <a:ext cx="3553609" cy="3508977"/>
          </a:xfrm>
        </p:spPr>
        <p:txBody>
          <a:bodyPr>
            <a:noAutofit/>
          </a:bodyPr>
          <a:lstStyle/>
          <a:p>
            <a:r>
              <a:rPr lang="en-US" sz="1800" dirty="0" smtClean="0"/>
              <a:t>Blood must have balanced pH </a:t>
            </a:r>
          </a:p>
          <a:p>
            <a:pPr lvl="1"/>
            <a:r>
              <a:rPr lang="en-US" sz="1600" dirty="0" smtClean="0"/>
              <a:t>Not affected by pH of foods</a:t>
            </a:r>
          </a:p>
          <a:p>
            <a:pPr lvl="1"/>
            <a:r>
              <a:rPr lang="en-US" sz="1600" dirty="0" smtClean="0"/>
              <a:t>Regulated by buffers</a:t>
            </a:r>
          </a:p>
          <a:p>
            <a:r>
              <a:rPr lang="en-US" sz="1800" dirty="0" smtClean="0"/>
              <a:t>Digestive system requires a highly acidic environment to digest food</a:t>
            </a:r>
          </a:p>
          <a:p>
            <a:pPr lvl="1"/>
            <a:r>
              <a:rPr lang="en-US" sz="1600" dirty="0" smtClean="0"/>
              <a:t>Between 1.5 and 1.7 pH</a:t>
            </a:r>
          </a:p>
          <a:p>
            <a:pPr lvl="1"/>
            <a:r>
              <a:rPr lang="en-US" sz="1600" dirty="0" smtClean="0"/>
              <a:t>Gastric acid is mostly hydrochloric acid</a:t>
            </a:r>
          </a:p>
          <a:p>
            <a:pPr lvl="1"/>
            <a:r>
              <a:rPr lang="en-US" sz="1600" dirty="0" smtClean="0"/>
              <a:t>Antacids help neutralize stomach acid </a:t>
            </a:r>
            <a:endParaRPr lang="en-US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485" y="2819400"/>
            <a:ext cx="2828925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278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Relate the process of ionization to the formation of acids and bases</a:t>
            </a:r>
          </a:p>
          <a:p>
            <a:r>
              <a:rPr lang="en-US" dirty="0" smtClean="0"/>
              <a:t>Explain qualities of acids and bases </a:t>
            </a:r>
          </a:p>
          <a:p>
            <a:r>
              <a:rPr lang="en-US" dirty="0" smtClean="0"/>
              <a:t>Compare the acidity of substances, using the pH scale and pH indicators </a:t>
            </a:r>
          </a:p>
          <a:p>
            <a:r>
              <a:rPr lang="en-US" dirty="0" smtClean="0"/>
              <a:t>Use molarity and titration to determine the concentration of an acid </a:t>
            </a:r>
          </a:p>
          <a:p>
            <a:r>
              <a:rPr lang="en-US" dirty="0" smtClean="0"/>
              <a:t>Contrast the concepts of strength and concentration in acids and bases</a:t>
            </a:r>
          </a:p>
          <a:p>
            <a:r>
              <a:rPr lang="en-US" dirty="0" smtClean="0"/>
              <a:t>Compare general qualities of acids and bases in foods</a:t>
            </a:r>
          </a:p>
          <a:p>
            <a:r>
              <a:rPr lang="en-US" dirty="0" smtClean="0"/>
              <a:t>Explain the importance of pH to physical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98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 smtClean="0"/>
              <a:t>Ionization: </a:t>
            </a:r>
            <a:r>
              <a:rPr lang="en-US" dirty="0" smtClean="0"/>
              <a:t>the process of forming ions in water solution</a:t>
            </a:r>
          </a:p>
          <a:p>
            <a:r>
              <a:rPr lang="en-US" b="1" dirty="0" smtClean="0"/>
              <a:t>Neutral: </a:t>
            </a:r>
            <a:r>
              <a:rPr lang="en-US" dirty="0" smtClean="0"/>
              <a:t>a solution that has an equal number of hydrogen and hydroxide ions</a:t>
            </a:r>
          </a:p>
          <a:p>
            <a:r>
              <a:rPr lang="en-US" b="1" dirty="0" smtClean="0"/>
              <a:t>Acid: </a:t>
            </a:r>
            <a:r>
              <a:rPr lang="en-US" dirty="0" smtClean="0"/>
              <a:t>a substance that breaks down to release hydrogen ions in water </a:t>
            </a:r>
          </a:p>
          <a:p>
            <a:r>
              <a:rPr lang="en-US" b="1" dirty="0" smtClean="0"/>
              <a:t>Base: </a:t>
            </a:r>
            <a:r>
              <a:rPr lang="en-US" dirty="0" smtClean="0"/>
              <a:t>a substance that breaks down to release hydroxide ions in water</a:t>
            </a:r>
          </a:p>
          <a:p>
            <a:r>
              <a:rPr lang="en-US" b="1" dirty="0" smtClean="0"/>
              <a:t>Neutralization: </a:t>
            </a:r>
            <a:r>
              <a:rPr lang="en-US" dirty="0" smtClean="0"/>
              <a:t>a chemical reaction in which hydrogen ions from an acid react with hydroxide ions from a base to produce water</a:t>
            </a:r>
          </a:p>
          <a:p>
            <a:r>
              <a:rPr lang="en-US" b="1" dirty="0" smtClean="0"/>
              <a:t>pH scale: </a:t>
            </a:r>
            <a:r>
              <a:rPr lang="en-US" dirty="0" smtClean="0"/>
              <a:t>a mathematical scale in which the concentration of hydrogen ions in a solution is expressed as a number from 0 to 14</a:t>
            </a:r>
          </a:p>
          <a:p>
            <a:r>
              <a:rPr lang="en-US" b="1" dirty="0" smtClean="0"/>
              <a:t>Indicator: </a:t>
            </a:r>
            <a:r>
              <a:rPr lang="en-US" dirty="0" smtClean="0"/>
              <a:t>a substance that changes color depending on the pH</a:t>
            </a:r>
          </a:p>
          <a:p>
            <a:r>
              <a:rPr lang="en-US" b="1" dirty="0" smtClean="0"/>
              <a:t>Concentration: </a:t>
            </a:r>
            <a:r>
              <a:rPr lang="en-US" dirty="0" smtClean="0"/>
              <a:t> the measure of the amount of a substance in a given unit of volume</a:t>
            </a:r>
          </a:p>
          <a:p>
            <a:r>
              <a:rPr lang="en-US" b="1" dirty="0" smtClean="0"/>
              <a:t>Molarity:</a:t>
            </a:r>
            <a:r>
              <a:rPr lang="en-US" dirty="0" smtClean="0"/>
              <a:t> the number of moles of solute per liter of solution</a:t>
            </a:r>
          </a:p>
          <a:p>
            <a:r>
              <a:rPr lang="en-US" b="1" dirty="0" smtClean="0"/>
              <a:t>Titration: </a:t>
            </a:r>
            <a:r>
              <a:rPr lang="en-US" dirty="0" smtClean="0"/>
              <a:t> a common method used in the laboratory to determine the concentration of an acid and base</a:t>
            </a:r>
          </a:p>
          <a:p>
            <a:r>
              <a:rPr lang="en-US" b="1" dirty="0" smtClean="0"/>
              <a:t>Equivalence point: </a:t>
            </a:r>
            <a:r>
              <a:rPr lang="en-US" dirty="0" smtClean="0"/>
              <a:t>the point at which neutralization occurs </a:t>
            </a:r>
          </a:p>
          <a:p>
            <a:r>
              <a:rPr lang="en-US" b="1" dirty="0" smtClean="0"/>
              <a:t>Buffers:  </a:t>
            </a:r>
            <a:r>
              <a:rPr lang="en-US" dirty="0" smtClean="0"/>
              <a:t>substances that help maintain the balance of hydrogen and hydroxide ions in a 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44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Acids and Bases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www.youtube.com/watch?v=DupXDD87oHc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212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Ionization of 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2323652"/>
            <a:ext cx="3477409" cy="350897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 water, a very small portion of molecules form tiny charged particles called ions</a:t>
            </a:r>
          </a:p>
          <a:p>
            <a:pPr lvl="1"/>
            <a:r>
              <a:rPr lang="en-US" dirty="0" smtClean="0"/>
              <a:t>When water ionizes, both hydrogen (H</a:t>
            </a:r>
            <a:r>
              <a:rPr lang="en-US" baseline="30000" dirty="0"/>
              <a:t>+</a:t>
            </a:r>
            <a:r>
              <a:rPr lang="en-US" dirty="0" smtClean="0"/>
              <a:t>) and hydroxide (OH</a:t>
            </a:r>
            <a:r>
              <a:rPr lang="en-US" baseline="30000" dirty="0" smtClean="0"/>
              <a:t>-</a:t>
            </a:r>
            <a:r>
              <a:rPr lang="en-US" dirty="0" smtClean="0"/>
              <a:t>) ions are formed </a:t>
            </a:r>
          </a:p>
          <a:p>
            <a:pPr marL="68580" indent="0" algn="ctr">
              <a:buNone/>
            </a:pP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 ↔ H</a:t>
            </a:r>
            <a:r>
              <a:rPr lang="en-US" baseline="30000" dirty="0" smtClean="0"/>
              <a:t>+ </a:t>
            </a:r>
            <a:r>
              <a:rPr lang="en-US" dirty="0" smtClean="0"/>
              <a:t>+ OH</a:t>
            </a:r>
            <a:r>
              <a:rPr lang="en-US" baseline="30000" dirty="0" smtClean="0"/>
              <a:t> -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200400"/>
            <a:ext cx="408397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104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914400"/>
            <a:ext cx="7024744" cy="1143000"/>
          </a:xfrm>
        </p:spPr>
        <p:txBody>
          <a:bodyPr/>
          <a:lstStyle/>
          <a:p>
            <a:r>
              <a:rPr lang="en-US" dirty="0" smtClean="0"/>
              <a:t>Strength of Acids and 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3" y="2323652"/>
            <a:ext cx="3452308" cy="350897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Strong acids and bases ionize completely</a:t>
            </a:r>
          </a:p>
          <a:p>
            <a:pPr lvl="1"/>
            <a:r>
              <a:rPr lang="en-US" dirty="0" smtClean="0"/>
              <a:t>Strong acid example: hydrochloric acid</a:t>
            </a:r>
          </a:p>
          <a:p>
            <a:r>
              <a:rPr lang="en-US" dirty="0" smtClean="0"/>
              <a:t>Weak acids and bases ionize partially </a:t>
            </a:r>
          </a:p>
          <a:p>
            <a:pPr lvl="1"/>
            <a:r>
              <a:rPr lang="en-US" dirty="0" smtClean="0"/>
              <a:t>Weak acid example: Acetic acid, found in potato salad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590800"/>
            <a:ext cx="3686175" cy="2452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858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Neutralization of </a:t>
            </a:r>
            <a:r>
              <a:rPr lang="en-US" b="1" dirty="0" smtClean="0"/>
              <a:t>Acids</a:t>
            </a:r>
            <a:r>
              <a:rPr lang="en-US" dirty="0" smtClean="0"/>
              <a:t> and </a:t>
            </a:r>
            <a:r>
              <a:rPr lang="en-US" b="1" dirty="0" smtClean="0"/>
              <a:t>Bases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you add base to an acid, it adds hydroxide ions</a:t>
            </a:r>
          </a:p>
          <a:p>
            <a:pPr lvl="1"/>
            <a:r>
              <a:rPr lang="en-US" dirty="0" smtClean="0"/>
              <a:t>becomes a weaker acid and raises the pH</a:t>
            </a:r>
          </a:p>
          <a:p>
            <a:r>
              <a:rPr lang="en-US" dirty="0" smtClean="0"/>
              <a:t>If you add acid to a base, it adds hydrogen ions</a:t>
            </a:r>
          </a:p>
          <a:p>
            <a:pPr lvl="1"/>
            <a:r>
              <a:rPr lang="en-US" dirty="0" smtClean="0"/>
              <a:t>becomes a weaker base and lowers the pH</a:t>
            </a:r>
          </a:p>
          <a:p>
            <a:r>
              <a:rPr lang="en-US" dirty="0" smtClean="0"/>
              <a:t>Neutralization occurs when there are equal numbers of hydrogen and hydroxide 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00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2286000"/>
            <a:ext cx="3452308" cy="3508977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Acids</a:t>
            </a:r>
          </a:p>
          <a:p>
            <a:pPr lvl="1"/>
            <a:r>
              <a:rPr lang="en-US" dirty="0" smtClean="0"/>
              <a:t>Sour taste (ex: lemons)</a:t>
            </a:r>
          </a:p>
          <a:p>
            <a:pPr lvl="1"/>
            <a:r>
              <a:rPr lang="en-US" dirty="0" smtClean="0"/>
              <a:t>Can change the colors of certain foods and flowers (ex: Hydrangeas turn blue when planted in acidic soil)</a:t>
            </a:r>
          </a:p>
          <a:p>
            <a:r>
              <a:rPr lang="en-US" b="1" dirty="0" smtClean="0"/>
              <a:t>Bases</a:t>
            </a:r>
          </a:p>
          <a:p>
            <a:pPr lvl="1"/>
            <a:r>
              <a:rPr lang="en-US" dirty="0" smtClean="0"/>
              <a:t>Bitter taste (ex: milk of magnesia) </a:t>
            </a:r>
          </a:p>
          <a:p>
            <a:pPr lvl="1"/>
            <a:r>
              <a:rPr lang="en-US" dirty="0" smtClean="0"/>
              <a:t>Slippery (ex: soap, ammonia)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14600"/>
            <a:ext cx="3535441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294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 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3680907" cy="350897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Acids: pH between 0 and 7</a:t>
            </a:r>
          </a:p>
          <a:p>
            <a:pPr lvl="1"/>
            <a:r>
              <a:rPr lang="en-US" dirty="0" smtClean="0"/>
              <a:t>Lower pH numbers indicate stronger </a:t>
            </a:r>
            <a:r>
              <a:rPr lang="en-US" b="1" dirty="0" smtClean="0"/>
              <a:t>acid</a:t>
            </a:r>
          </a:p>
          <a:p>
            <a:r>
              <a:rPr lang="en-US" dirty="0" smtClean="0"/>
              <a:t>Bases: pH between 7 and 14</a:t>
            </a:r>
          </a:p>
          <a:p>
            <a:pPr lvl="1"/>
            <a:r>
              <a:rPr lang="en-US" dirty="0" smtClean="0"/>
              <a:t>Higher pH numbers indicate stronger </a:t>
            </a:r>
            <a:r>
              <a:rPr lang="en-US" b="1" dirty="0" smtClean="0"/>
              <a:t>bases</a:t>
            </a:r>
          </a:p>
          <a:p>
            <a:r>
              <a:rPr lang="en-US" dirty="0" smtClean="0"/>
              <a:t>Neutral: pH of 7</a:t>
            </a:r>
          </a:p>
          <a:p>
            <a:r>
              <a:rPr lang="en-US" dirty="0" smtClean="0"/>
              <a:t>Determined by indicators and meters</a:t>
            </a:r>
          </a:p>
          <a:p>
            <a:pPr lvl="1"/>
            <a:r>
              <a:rPr lang="en-US" dirty="0" smtClean="0"/>
              <a:t>Ex: litmus paper soaked in anthocyanin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789" y="1981200"/>
            <a:ext cx="3028950" cy="3326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232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58</TotalTime>
  <Words>602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Austin</vt:lpstr>
      <vt:lpstr>Acids and Bases </vt:lpstr>
      <vt:lpstr>Objectives</vt:lpstr>
      <vt:lpstr>Vocabulary</vt:lpstr>
      <vt:lpstr>Acids and Bases Video</vt:lpstr>
      <vt:lpstr>Ionization of Water</vt:lpstr>
      <vt:lpstr>Strength of Acids and Bases</vt:lpstr>
      <vt:lpstr>Neutralization of Acids and Bases</vt:lpstr>
      <vt:lpstr>General Properties</vt:lpstr>
      <vt:lpstr>pH Scale</vt:lpstr>
      <vt:lpstr>Acids and Bases in Foods</vt:lpstr>
      <vt:lpstr>Acids and Bases in the Body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Acids and Bases</dc:title>
  <dc:creator>Abigail Crawford</dc:creator>
  <cp:lastModifiedBy>ERICSSON, DENISE</cp:lastModifiedBy>
  <cp:revision>9</cp:revision>
  <dcterms:created xsi:type="dcterms:W3CDTF">2014-02-21T13:14:38Z</dcterms:created>
  <dcterms:modified xsi:type="dcterms:W3CDTF">2014-02-25T13:20:38Z</dcterms:modified>
</cp:coreProperties>
</file>